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117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érénice Batu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46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413" autoAdjust="0"/>
  </p:normalViewPr>
  <p:slideViewPr>
    <p:cSldViewPr snapToObjects="1">
      <p:cViewPr>
        <p:scale>
          <a:sx n="32" d="100"/>
          <a:sy n="32" d="100"/>
        </p:scale>
        <p:origin x="-1112" y="3696"/>
      </p:cViewPr>
      <p:guideLst>
        <p:guide orient="horz" pos="13484"/>
        <p:guide pos="98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Registered Users</c:v>
                </c:pt>
              </c:strCache>
            </c:strRef>
          </c:tx>
          <c:spPr>
            <a:solidFill>
              <a:srgbClr val="EB008B"/>
            </a:solidFill>
            <a:ln>
              <a:noFill/>
            </a:ln>
          </c:spPr>
          <c:invertIfNegative val="0"/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1.0</c:v>
                </c:pt>
                <c:pt idx="1">
                  <c:v>61.0</c:v>
                </c:pt>
                <c:pt idx="2">
                  <c:v>189.0</c:v>
                </c:pt>
                <c:pt idx="3">
                  <c:v>317.0</c:v>
                </c:pt>
                <c:pt idx="4">
                  <c:v>423.0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085207096"/>
        <c:axId val="2085209768"/>
      </c:barChart>
      <c:catAx>
        <c:axId val="2085207096"/>
        <c:scaling>
          <c:orientation val="minMax"/>
        </c:scaling>
        <c:delete val="0"/>
        <c:axPos val="l"/>
        <c:numFmt formatCode="mm/dd/yyyy" sourceLinked="1"/>
        <c:majorTickMark val="none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085209768"/>
        <c:crosses val="autoZero"/>
        <c:auto val="1"/>
        <c:lblAlgn val="ctr"/>
        <c:lblOffset val="100"/>
        <c:noMultiLvlLbl val="1"/>
      </c:catAx>
      <c:valAx>
        <c:axId val="2085209768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25400">
            <a:noFill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085207096"/>
        <c:crossesAt val="1.0"/>
        <c:crossBetween val="midCat"/>
        <c:majorUnit val="100.0"/>
      </c:valAx>
      <c:spPr>
        <a:noFill/>
        <a:ln>
          <a:solidFill>
            <a:srgbClr val="B3B3B3"/>
          </a:solidFill>
        </a:ln>
      </c:spPr>
    </c:plotArea>
    <c:legend>
      <c:legendPos val="t"/>
      <c:layout/>
      <c:overlay val="0"/>
      <c:spPr>
        <a:noFill/>
        <a:ln>
          <a:noFill/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1-18T14:23:45.442" idx="3">
    <p:pos x="6387" y="10468"/>
    <p:text>Why is there on this scheme 4 boxes which are not directly related to the previous points?
How can we made it more coherent?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Grafik 33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hyperlink" Target="http://bgruening.github.io/training-material/" TargetMode="External"/><Relationship Id="rId21" Type="http://schemas.openxmlformats.org/officeDocument/2006/relationships/comments" Target="../comments/comment1.xml"/><Relationship Id="rId10" Type="http://schemas.openxmlformats.org/officeDocument/2006/relationships/image" Target="../media/image10.png"/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image" Target="../media/image13.png"/><Relationship Id="rId14" Type="http://schemas.openxmlformats.org/officeDocument/2006/relationships/chart" Target="../charts/chart1.xml"/><Relationship Id="rId15" Type="http://schemas.openxmlformats.org/officeDocument/2006/relationships/hyperlink" Target="http://galaxy.uni-freiburg.de" TargetMode="External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hyperlink" Target="http://rna.informatik.uni-freiburg.de/" TargetMode="External"/><Relationship Id="rId1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560" cy="179856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/>
          <p:cNvPicPr/>
          <p:nvPr/>
        </p:nvPicPr>
        <p:blipFill>
          <a:blip r:embed="rId2"/>
          <a:stretch/>
        </p:blipFill>
        <p:spPr>
          <a:xfrm>
            <a:off x="0" y="3052080"/>
            <a:ext cx="30213720" cy="662256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8739800" y="41436360"/>
            <a:ext cx="107632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http://www.denbi.de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4"/>
          <p:cNvSpPr/>
          <p:nvPr/>
        </p:nvSpPr>
        <p:spPr>
          <a:xfrm>
            <a:off x="-19888200" y="3548880"/>
            <a:ext cx="183240" cy="13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5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CustomShape 6"/>
          <p:cNvSpPr/>
          <p:nvPr/>
        </p:nvSpPr>
        <p:spPr>
          <a:xfrm>
            <a:off x="7400520" y="3052080"/>
            <a:ext cx="2207448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7"/>
          <p:cNvSpPr/>
          <p:nvPr/>
        </p:nvSpPr>
        <p:spPr>
          <a:xfrm>
            <a:off x="7326000" y="4389840"/>
            <a:ext cx="2207448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Prof. Rolf Backofen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8"/>
          <p:cNvSpPr/>
          <p:nvPr/>
        </p:nvSpPr>
        <p:spPr>
          <a:xfrm>
            <a:off x="1217520" y="8121960"/>
            <a:ext cx="2846700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Rolf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Backofen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Bérénice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Batut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Anika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Erxleben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Torsten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Houwaart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Center, University of Freiburg, Germany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1130307" y="5547600"/>
            <a:ext cx="3754440" cy="16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RBC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Bild 1"/>
          <p:cNvPicPr/>
          <p:nvPr/>
        </p:nvPicPr>
        <p:blipFill>
          <a:blip r:embed="rId3"/>
          <a:stretch/>
        </p:blipFill>
        <p:spPr>
          <a:xfrm>
            <a:off x="1153440" y="41258160"/>
            <a:ext cx="1919160" cy="1330560"/>
          </a:xfrm>
          <a:prstGeom prst="rect">
            <a:avLst/>
          </a:prstGeom>
          <a:ln>
            <a:noFill/>
          </a:ln>
        </p:spPr>
      </p:pic>
      <p:sp>
        <p:nvSpPr>
          <p:cNvPr id="47" name="CustomShape 10"/>
          <p:cNvSpPr/>
          <p:nvPr/>
        </p:nvSpPr>
        <p:spPr>
          <a:xfrm flipH="1">
            <a:off x="6432480" y="41806440"/>
            <a:ext cx="80218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</a:t>
            </a:r>
            <a:r>
              <a:rPr lang="en-US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Nr 031A538A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11"/>
          <p:cNvSpPr/>
          <p:nvPr/>
        </p:nvSpPr>
        <p:spPr>
          <a:xfrm>
            <a:off x="1153440" y="10028586"/>
            <a:ext cx="1345608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Short description of the project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2"/>
          <p:cNvSpPr/>
          <p:nvPr/>
        </p:nvSpPr>
        <p:spPr>
          <a:xfrm>
            <a:off x="15641638" y="19677658"/>
            <a:ext cx="13470809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training and education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168054" y="19682090"/>
            <a:ext cx="13441466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services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153440" y="36023474"/>
            <a:ext cx="13478548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Publications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168054" y="37120662"/>
            <a:ext cx="13441466" cy="35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</a:t>
            </a:r>
            <a:r>
              <a:rPr lang="en-US" sz="2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data services registry: a community effort to document bioinformatics resources</a:t>
            </a: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/gkv1116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platform for accessible, reproducible and collaborative biomedical analyses: 2016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update.</a:t>
            </a:r>
          </a:p>
          <a:p>
            <a:pPr algn="just"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/gkw343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Enhancing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pre-defined workflows with ad hoc analytics using Galaxy, Docker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Jupyter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10.1101/075457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recognition patterns of post-transcriptional regulators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Hfq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revealed by UV crosslinking in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vivo</a:t>
            </a: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10.15252/embj.201593360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RC3H1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post-transcriptionally regulates A20 mRNA and modulates the activity of the IKK/NF-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kappaB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pathway</a:t>
            </a: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:10.1038/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ncomms8367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Grafik 6"/>
          <p:cNvPicPr/>
          <p:nvPr/>
        </p:nvPicPr>
        <p:blipFill>
          <a:blip r:embed="rId4"/>
          <a:stretch/>
        </p:blipFill>
        <p:spPr>
          <a:xfrm>
            <a:off x="3367800" y="41294160"/>
            <a:ext cx="1851480" cy="1258560"/>
          </a:xfrm>
          <a:prstGeom prst="rect">
            <a:avLst/>
          </a:prstGeom>
          <a:ln>
            <a:noFill/>
          </a:ln>
        </p:spPr>
      </p:pic>
      <p:pic>
        <p:nvPicPr>
          <p:cNvPr id="55" name="Grafik 3"/>
          <p:cNvPicPr/>
          <p:nvPr/>
        </p:nvPicPr>
        <p:blipFill>
          <a:blip r:embed="rId5"/>
          <a:stretch/>
        </p:blipFill>
        <p:spPr>
          <a:xfrm>
            <a:off x="1230840" y="533880"/>
            <a:ext cx="8205840" cy="2158560"/>
          </a:xfrm>
          <a:prstGeom prst="rect">
            <a:avLst/>
          </a:prstGeom>
          <a:ln>
            <a:noFill/>
          </a:ln>
        </p:spPr>
      </p:pic>
      <p:pic>
        <p:nvPicPr>
          <p:cNvPr id="56" name="Grafik 14"/>
          <p:cNvPicPr/>
          <p:nvPr/>
        </p:nvPicPr>
        <p:blipFill>
          <a:blip r:embed="rId6"/>
          <a:stretch/>
        </p:blipFill>
        <p:spPr>
          <a:xfrm>
            <a:off x="28232404" y="40981368"/>
            <a:ext cx="1666842" cy="1666842"/>
          </a:xfrm>
          <a:prstGeom prst="rect">
            <a:avLst/>
          </a:prstGeom>
          <a:ln>
            <a:noFill/>
          </a:ln>
        </p:spPr>
      </p:pic>
      <p:pic>
        <p:nvPicPr>
          <p:cNvPr id="59" name="Grafik 58"/>
          <p:cNvPicPr/>
          <p:nvPr/>
        </p:nvPicPr>
        <p:blipFill>
          <a:blip r:embed="rId7"/>
          <a:stretch/>
        </p:blipFill>
        <p:spPr>
          <a:xfrm>
            <a:off x="26007840" y="763920"/>
            <a:ext cx="3789000" cy="1645200"/>
          </a:xfrm>
          <a:prstGeom prst="rect">
            <a:avLst/>
          </a:prstGeom>
          <a:ln>
            <a:noFill/>
          </a:ln>
        </p:spPr>
      </p:pic>
      <p:pic>
        <p:nvPicPr>
          <p:cNvPr id="60" name="Grafik 59"/>
          <p:cNvPicPr/>
          <p:nvPr/>
        </p:nvPicPr>
        <p:blipFill>
          <a:blip r:embed="rId8"/>
          <a:stretch/>
        </p:blipFill>
        <p:spPr>
          <a:xfrm>
            <a:off x="23715360" y="784080"/>
            <a:ext cx="1929960" cy="1919520"/>
          </a:xfrm>
          <a:prstGeom prst="rect">
            <a:avLst/>
          </a:prstGeom>
          <a:ln>
            <a:noFill/>
          </a:ln>
        </p:spPr>
      </p:pic>
      <p:sp>
        <p:nvSpPr>
          <p:cNvPr id="63" name="CustomShape 18"/>
          <p:cNvSpPr/>
          <p:nvPr/>
        </p:nvSpPr>
        <p:spPr>
          <a:xfrm>
            <a:off x="15641638" y="20829786"/>
            <a:ext cx="13483074" cy="141135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RBC Freiburg offers biannual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full-day hands-on Galaxy training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 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 data analysis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&gt;220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participants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last 3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also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offered Galaxy developers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workshops 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cooperation with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ELIXIR and we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organized several Contribution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Fests.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9"/>
          <p:cNvSpPr/>
          <p:nvPr/>
        </p:nvSpPr>
        <p:spPr>
          <a:xfrm>
            <a:off x="1168054" y="11180714"/>
            <a:ext cx="13441466" cy="165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RBC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Freiburg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offers tools, services and training for the analysis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of:</a:t>
            </a:r>
          </a:p>
          <a:p>
            <a:pPr marL="457200" indent="-457200" algn="just">
              <a:lnSpc>
                <a:spcPct val="100000"/>
              </a:lnSpc>
              <a:buFont typeface="Arial"/>
              <a:buChar char="•"/>
            </a:pP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igh-throughput sequencing (HTS) data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Font typeface="Arial"/>
              <a:buChar char="•"/>
            </a:pP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RNA-RNA interactions</a:t>
            </a:r>
          </a:p>
          <a:p>
            <a:pPr marL="457200" indent="-457200" algn="just">
              <a:lnSpc>
                <a:spcPct val="100000"/>
              </a:lnSpc>
              <a:buFont typeface="Arial"/>
              <a:buChar char="•"/>
            </a:pP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RNA-protein interactions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976366" y="13275152"/>
            <a:ext cx="7432825" cy="4968552"/>
            <a:chOff x="3404799" y="13773002"/>
            <a:chExt cx="8060400" cy="5221678"/>
          </a:xfrm>
        </p:grpSpPr>
        <p:pic>
          <p:nvPicPr>
            <p:cNvPr id="66" name="Grafik 65"/>
            <p:cNvPicPr/>
            <p:nvPr/>
          </p:nvPicPr>
          <p:blipFill>
            <a:blip r:embed="rId9"/>
            <a:stretch/>
          </p:blipFill>
          <p:spPr>
            <a:xfrm>
              <a:off x="3404799" y="13773002"/>
              <a:ext cx="8060400" cy="5120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" name="CustomShape 21"/>
            <p:cNvSpPr/>
            <p:nvPr/>
          </p:nvSpPr>
          <p:spPr>
            <a:xfrm>
              <a:off x="3463024" y="15549840"/>
              <a:ext cx="2711160" cy="689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analysis of CLIPseq data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detection of RNA motifs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" name="CustomShape 22"/>
            <p:cNvSpPr/>
            <p:nvPr/>
          </p:nvSpPr>
          <p:spPr>
            <a:xfrm>
              <a:off x="8257504" y="15576840"/>
              <a:ext cx="2580120" cy="88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RNA-protein interactions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 structure prediction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" name="CustomShape 23"/>
            <p:cNvSpPr/>
            <p:nvPr/>
          </p:nvSpPr>
          <p:spPr>
            <a:xfrm>
              <a:off x="3460864" y="18105480"/>
              <a:ext cx="2621880" cy="88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detection of ncRNAs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 structure prediction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 conserveration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70" name="CustomShape 24"/>
            <p:cNvSpPr/>
            <p:nvPr/>
          </p:nvSpPr>
          <p:spPr>
            <a:xfrm>
              <a:off x="8257504" y="18195120"/>
              <a:ext cx="2580120" cy="689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ncRNA target prediction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miRNA/ncRNA detection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pic>
        <p:nvPicPr>
          <p:cNvPr id="71" name="Grafik 70"/>
          <p:cNvPicPr/>
          <p:nvPr/>
        </p:nvPicPr>
        <p:blipFill>
          <a:blip r:embed="rId10"/>
          <a:stretch/>
        </p:blipFill>
        <p:spPr>
          <a:xfrm>
            <a:off x="21022560" y="293760"/>
            <a:ext cx="2563560" cy="2563560"/>
          </a:xfrm>
          <a:prstGeom prst="rect">
            <a:avLst/>
          </a:prstGeom>
          <a:ln>
            <a:noFill/>
          </a:ln>
        </p:spPr>
      </p:pic>
      <p:sp>
        <p:nvSpPr>
          <p:cNvPr id="72" name="CustomShape 25"/>
          <p:cNvSpPr/>
          <p:nvPr/>
        </p:nvSpPr>
        <p:spPr>
          <a:xfrm>
            <a:off x="15641638" y="11180714"/>
            <a:ext cx="13483074" cy="84969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and education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Organisation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training courses to teach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common HTS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techniques, tool development, and Galaxy implementation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 fests to make software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readily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available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Migration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our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material and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 workflow documentation to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online repositories for easier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collaboration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Ongoing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curation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development of training material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newer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versions 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tools and new emerging techniques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requested by users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Active participation in the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BioStars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forum to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answer user questions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of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techniques, methods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software for RNA-RNA and RNA-protein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and maintenance of standard analysis pipelines and  definition of SOPs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Close cooperation and knowledge exchange with ELIXIR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6250185" y="22202832"/>
            <a:ext cx="12352917" cy="4243578"/>
            <a:chOff x="17009813" y="22692600"/>
            <a:chExt cx="11856778" cy="4545898"/>
          </a:xfrm>
        </p:grpSpPr>
        <p:pic>
          <p:nvPicPr>
            <p:cNvPr id="57" name="Grafik 56"/>
            <p:cNvPicPr/>
            <p:nvPr/>
          </p:nvPicPr>
          <p:blipFill>
            <a:blip r:embed="rId11"/>
            <a:stretch/>
          </p:blipFill>
          <p:spPr>
            <a:xfrm>
              <a:off x="17096430" y="22692600"/>
              <a:ext cx="5097960" cy="3823200"/>
            </a:xfrm>
            <a:prstGeom prst="rect">
              <a:avLst/>
            </a:prstGeom>
            <a:ln w="38160">
              <a:noFill/>
              <a:round/>
            </a:ln>
          </p:spPr>
        </p:pic>
        <p:pic>
          <p:nvPicPr>
            <p:cNvPr id="58" name="Grafik 57"/>
            <p:cNvPicPr/>
            <p:nvPr/>
          </p:nvPicPr>
          <p:blipFill>
            <a:blip r:embed="rId12"/>
            <a:stretch/>
          </p:blipFill>
          <p:spPr>
            <a:xfrm>
              <a:off x="22770454" y="22692600"/>
              <a:ext cx="5815456" cy="3825818"/>
            </a:xfrm>
            <a:prstGeom prst="rect">
              <a:avLst/>
            </a:prstGeom>
            <a:ln w="38160">
              <a:noFill/>
              <a:round/>
            </a:ln>
          </p:spPr>
        </p:pic>
        <p:sp>
          <p:nvSpPr>
            <p:cNvPr id="73" name="CustomShape 26"/>
            <p:cNvSpPr/>
            <p:nvPr/>
          </p:nvSpPr>
          <p:spPr>
            <a:xfrm>
              <a:off x="17009813" y="26573760"/>
              <a:ext cx="11856778" cy="664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Freiburg Galaxy HTS data analysis workshops February (left) and September 2016 (right)</a:t>
              </a:r>
              <a:endPara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184786" y="25565411"/>
            <a:ext cx="13414468" cy="3545295"/>
            <a:chOff x="1184786" y="24754754"/>
            <a:chExt cx="13414468" cy="3545295"/>
          </a:xfrm>
        </p:grpSpPr>
        <p:sp>
          <p:nvSpPr>
            <p:cNvPr id="65" name="CustomShape 20"/>
            <p:cNvSpPr/>
            <p:nvPr/>
          </p:nvSpPr>
          <p:spPr>
            <a:xfrm>
              <a:off x="1184786" y="25324987"/>
              <a:ext cx="13414468" cy="29750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RBC Freiburg is actively involved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 making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software user-accessible. Tools relevant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HTS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data analysis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RNA-protein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analysis (</a:t>
              </a:r>
              <a:r>
                <a:rPr lang="en-US" sz="32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e.g</a:t>
              </a:r>
              <a:r>
                <a:rPr lang="en-US" sz="3200" i="1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.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CLIP experiments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RNA-RNA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are made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available through distribution channels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such as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BioConda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5" name="Grafik 74"/>
            <p:cNvPicPr/>
            <p:nvPr/>
          </p:nvPicPr>
          <p:blipFill>
            <a:blip r:embed="rId13"/>
            <a:stretch/>
          </p:blipFill>
          <p:spPr>
            <a:xfrm>
              <a:off x="6255569" y="24754754"/>
              <a:ext cx="3296426" cy="50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9" name="CustomShape 30"/>
          <p:cNvSpPr/>
          <p:nvPr/>
        </p:nvSpPr>
        <p:spPr>
          <a:xfrm>
            <a:off x="15641638" y="10028586"/>
            <a:ext cx="13483074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Progress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32"/>
          <p:cNvSpPr txBox="1"/>
          <p:nvPr/>
        </p:nvSpPr>
        <p:spPr>
          <a:xfrm>
            <a:off x="15641638" y="38121895"/>
            <a:ext cx="8483015" cy="82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1168053" y="20993917"/>
            <a:ext cx="13493314" cy="3908665"/>
            <a:chOff x="1168053" y="20589653"/>
            <a:chExt cx="13493314" cy="3908665"/>
          </a:xfrm>
        </p:grpSpPr>
        <p:graphicFrame>
          <p:nvGraphicFramePr>
            <p:cNvPr id="61" name="Diagramm 60"/>
            <p:cNvGraphicFramePr/>
            <p:nvPr>
              <p:extLst>
                <p:ext uri="{D42A27DB-BD31-4B8C-83A1-F6EECF244321}">
                  <p14:modId xmlns:p14="http://schemas.microsoft.com/office/powerpoint/2010/main" val="1587937632"/>
                </p:ext>
              </p:extLst>
            </p:nvPr>
          </p:nvGraphicFramePr>
          <p:xfrm>
            <a:off x="9939198" y="20589653"/>
            <a:ext cx="4722169" cy="37847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62" name="CustomShape 17"/>
            <p:cNvSpPr/>
            <p:nvPr/>
          </p:nvSpPr>
          <p:spPr>
            <a:xfrm>
              <a:off x="1168053" y="21261834"/>
              <a:ext cx="8383942" cy="323648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The Freiburg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server</a:t>
              </a:r>
            </a:p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(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5"/>
                </a:rPr>
                <a:t>http://galaxy.uni-freiburg.de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enables scientists for accessible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, reproducible and transparent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of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biomedical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As part of the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de.NBI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Cloud, the Freiburg 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server will be 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vailable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for all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erman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research facilities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in the beginning of 2017.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6" name="Grafik 75"/>
            <p:cNvPicPr/>
            <p:nvPr/>
          </p:nvPicPr>
          <p:blipFill>
            <a:blip r:embed="rId16"/>
            <a:stretch/>
          </p:blipFill>
          <p:spPr>
            <a:xfrm>
              <a:off x="3367800" y="20637670"/>
              <a:ext cx="2528944" cy="54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uppieren 7"/>
          <p:cNvGrpSpPr/>
          <p:nvPr/>
        </p:nvGrpSpPr>
        <p:grpSpPr>
          <a:xfrm>
            <a:off x="1168721" y="28606650"/>
            <a:ext cx="13313972" cy="4297340"/>
            <a:chOff x="1347947" y="28356381"/>
            <a:chExt cx="13313972" cy="4297340"/>
          </a:xfrm>
        </p:grpSpPr>
        <p:pic>
          <p:nvPicPr>
            <p:cNvPr id="80" name="Grafik 79"/>
            <p:cNvPicPr/>
            <p:nvPr/>
          </p:nvPicPr>
          <p:blipFill>
            <a:blip r:embed="rId17"/>
            <a:stretch/>
          </p:blipFill>
          <p:spPr>
            <a:xfrm>
              <a:off x="5413991" y="28356381"/>
              <a:ext cx="5222160" cy="590760"/>
            </a:xfrm>
            <a:prstGeom prst="rect">
              <a:avLst/>
            </a:prstGeom>
            <a:ln w="25560">
              <a:noFill/>
            </a:ln>
          </p:spPr>
        </p:pic>
        <p:sp>
          <p:nvSpPr>
            <p:cNvPr id="93" name="CustomShape 20"/>
            <p:cNvSpPr/>
            <p:nvPr/>
          </p:nvSpPr>
          <p:spPr>
            <a:xfrm>
              <a:off x="1347947" y="28981759"/>
              <a:ext cx="13313972" cy="36719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RNA workbench (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8"/>
                </a:rPr>
                <a:t>http://rna.informatik.uni-freiburg.de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8"/>
                </a:rPr>
                <a:t>/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 is a 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erver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a series of RNA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tools with for </a:t>
              </a:r>
              <a:r>
                <a:rPr lang="en-US" sz="3200" b="0" i="1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e.g.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: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-structure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alignments: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LocARNA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CARNA,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MARNA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Clustering: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ExpaRNA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prediction: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CopraRNA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omolog identification: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GLASSgo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 design: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INFORNA,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SECISDesign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repeat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analyses: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CRISPRmap</a:t>
              </a:r>
              <a:r>
                <a:rPr lang="en-US" sz="3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                                                 </a:t>
              </a: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386534" y="33535649"/>
            <a:ext cx="13212720" cy="2330056"/>
            <a:chOff x="1396800" y="32829322"/>
            <a:chExt cx="13212720" cy="2376264"/>
          </a:xfrm>
        </p:grpSpPr>
        <p:pic>
          <p:nvPicPr>
            <p:cNvPr id="81" name="Grafik 80"/>
            <p:cNvPicPr/>
            <p:nvPr/>
          </p:nvPicPr>
          <p:blipFill>
            <a:blip r:embed="rId19"/>
            <a:stretch/>
          </p:blipFill>
          <p:spPr>
            <a:xfrm>
              <a:off x="1396800" y="33200086"/>
              <a:ext cx="1675800" cy="138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0"/>
            <p:cNvSpPr/>
            <p:nvPr/>
          </p:nvSpPr>
          <p:spPr>
            <a:xfrm>
              <a:off x="3367800" y="32829322"/>
              <a:ext cx="11241720" cy="23762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frameworks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specific tasks are made available as 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Docker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images. They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incorporate a Galaxy web server with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seamlessly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included tools, SOP analysis pipelines, training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material, a Galaxy interactive tour,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 help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pages.						</a:t>
              </a:r>
            </a:p>
            <a:p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	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4" name="CustomShape 19"/>
          <p:cNvSpPr/>
          <p:nvPr/>
        </p:nvSpPr>
        <p:spPr>
          <a:xfrm>
            <a:off x="1168054" y="18303282"/>
            <a:ext cx="13441466" cy="10987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RBC Freiburg develops and maintains the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Freiburg Galaxy server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15"/>
              </a:rPr>
              <a:t>http://galaxy.uni-freiburg.de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largest instance in Europe.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768028"/>
              </p:ext>
            </p:extLst>
          </p:nvPr>
        </p:nvGraphicFramePr>
        <p:xfrm>
          <a:off x="15971434" y="27598538"/>
          <a:ext cx="12919700" cy="11917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4543"/>
                <a:gridCol w="7471446"/>
                <a:gridCol w="2373711"/>
              </a:tblGrid>
              <a:tr h="47635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2016 past and planned events</a:t>
                      </a:r>
                      <a:endParaRPr lang="en-US" sz="2800" b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– 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ELIXIR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EDAM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Feb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07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Mar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RAD-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Tools and Workflows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Conda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DevOps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Heidelberg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HPC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Norway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Jun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Community Conference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Indiana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July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RBC</a:t>
                      </a:r>
                      <a:r>
                        <a:rPr lang="en-US" sz="2800" baseline="0" dirty="0" smtClean="0"/>
                        <a:t> Kick-Off meeting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Sep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Sep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GalaxyP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Oct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Training Material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Oct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Swiss German Galaxy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Freiburg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24</a:t>
                      </a:r>
                      <a:r>
                        <a:rPr lang="en-US" sz="2800" b="0" strike="noStrike" spc="-1" baseline="3000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Oct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NETTAB</a:t>
                      </a:r>
                      <a:r>
                        <a:rPr lang="is-I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Hackathon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Rom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Nov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BioConda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30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Nov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Barcelona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FAIRDOM</a:t>
                      </a:r>
                      <a:r>
                        <a:rPr lang="en-US" sz="2800" baseline="0" dirty="0" smtClean="0"/>
                        <a:t>/</a:t>
                      </a:r>
                      <a:r>
                        <a:rPr lang="en-US" sz="2800" baseline="0" dirty="0" err="1" smtClean="0"/>
                        <a:t>de.NBI</a:t>
                      </a:r>
                      <a:r>
                        <a:rPr lang="en-US" sz="2800" baseline="0" dirty="0" smtClean="0"/>
                        <a:t> Foundry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Frankfurt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15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RNA-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dat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nalysis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2017 planned events</a:t>
                      </a:r>
                      <a:endParaRPr lang="en-US" sz="2800" b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 10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QIIME </a:t>
                      </a:r>
                      <a:r>
                        <a:rPr lang="en-US" sz="2800" baseline="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European Galaxy Developer</a:t>
                      </a:r>
                      <a:r>
                        <a:rPr lang="en-US" sz="2800" baseline="0" dirty="0" smtClean="0"/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Strasbourg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RNA </a:t>
                      </a:r>
                      <a:r>
                        <a:rPr lang="en-US" sz="2800" baseline="0" dirty="0" err="1" smtClean="0"/>
                        <a:t>Seq</a:t>
                      </a:r>
                      <a:r>
                        <a:rPr lang="en-US" sz="2800" baseline="0" dirty="0" smtClean="0"/>
                        <a:t> &amp; Admin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Mainz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Feb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HTS data analysis 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Freiburg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641638" y="39853833"/>
            <a:ext cx="1355148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Hands-on training material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self-study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available: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/>
            <a:r>
              <a:rPr lang="en-US" sz="3200" spc="-1" dirty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20"/>
              </a:rPr>
              <a:t>http://</a:t>
            </a:r>
            <a:r>
              <a:rPr lang="en-US" sz="3200" spc="-1" dirty="0" err="1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20"/>
              </a:rPr>
              <a:t>bgruening.github.io</a:t>
            </a:r>
            <a:r>
              <a:rPr lang="en-US" sz="3200" spc="-1" dirty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20"/>
              </a:rPr>
              <a:t>/training-material</a:t>
            </a:r>
            <a:r>
              <a:rPr lang="en-US" sz="3200" spc="-1" dirty="0" smtClean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20"/>
              </a:rPr>
              <a:t>/</a:t>
            </a:r>
            <a:endParaRPr lang="en-US" sz="3200" spc="-1" dirty="0">
              <a:solidFill>
                <a:srgbClr val="146EBA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Words>859</Words>
  <Application>Microsoft Macintosh PowerPoint</Application>
  <PresentationFormat>Custom</PresentationFormat>
  <Paragraphs>159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 Bielefeld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 Konermann</dc:creator>
  <cp:lastModifiedBy>Bérénice Batut</cp:lastModifiedBy>
  <cp:revision>151</cp:revision>
  <cp:lastPrinted>2016-11-18T08:52:07Z</cp:lastPrinted>
  <dcterms:created xsi:type="dcterms:W3CDTF">2015-02-23T10:19:56Z</dcterms:created>
  <dcterms:modified xsi:type="dcterms:W3CDTF">2016-11-22T11:14:18Z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